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6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54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930" y="-70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714CD6-1CA9-4238-815F-35263AB78572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AADEA6-2D87-49C6-9DDF-395C383E61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423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ADEA6-2D87-49C6-9DDF-395C383E61A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24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44782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16029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154221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37528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18703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81449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57330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1463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003598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375221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73528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6C7B9-697F-40A1-8461-BDA336E1C221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66EB3-1462-44FA-95EC-190924431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721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ppo.apkpro.ru/about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du.gov.ru/press/2067/edinyy-federalnyy-portal-cifrovaya-obrazovatelnaya-sreda-dpo-pomozhet-uchitelyam-vybrat-puti-professionalnogo-razvitiya/?ysclid=lpv1ooqx5x855817152" TargetMode="External"/><Relationship Id="rId4" Type="http://schemas.openxmlformats.org/officeDocument/2006/relationships/hyperlink" Target="https://domodimc.edumsko.ru/activity/nms/education/post/1148342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484784"/>
            <a:ext cx="8784976" cy="259228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435422"/>
                </a:solidFill>
              </a:rPr>
              <a:t>Единый федеральный портал дополнительного профессионального педагогического образования</a:t>
            </a:r>
            <a:endParaRPr lang="ru-RU" b="1" dirty="0">
              <a:solidFill>
                <a:srgbClr val="43542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6237312"/>
            <a:ext cx="3270593" cy="43204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435422"/>
                </a:solidFill>
              </a:rPr>
              <a:t>Камышлов, 2023</a:t>
            </a:r>
            <a:endParaRPr lang="ru-RU" sz="2000" dirty="0">
              <a:solidFill>
                <a:srgbClr val="43542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15" y="116632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000" kern="0" dirty="0">
                <a:solidFill>
                  <a:srgbClr val="435422"/>
                </a:solidFill>
              </a:rPr>
              <a:t>Министерство образования и молодёжной политики Свердловской области</a:t>
            </a:r>
            <a:br>
              <a:rPr lang="ru-RU" sz="2000" kern="0" dirty="0">
                <a:solidFill>
                  <a:srgbClr val="435422"/>
                </a:solidFill>
              </a:rPr>
            </a:br>
            <a:r>
              <a:rPr lang="ru-RU" sz="2000" kern="0" dirty="0">
                <a:solidFill>
                  <a:srgbClr val="435422"/>
                </a:solidFill>
              </a:rPr>
              <a:t>Государственное автономное профессиональное образовательное учреждение Свердловской области «</a:t>
            </a:r>
            <a:r>
              <a:rPr lang="ru-RU" sz="2000" kern="0" dirty="0" err="1">
                <a:solidFill>
                  <a:srgbClr val="435422"/>
                </a:solidFill>
              </a:rPr>
              <a:t>Камышловский</a:t>
            </a:r>
            <a:r>
              <a:rPr lang="ru-RU" sz="2000" kern="0" dirty="0">
                <a:solidFill>
                  <a:srgbClr val="435422"/>
                </a:solidFill>
              </a:rPr>
              <a:t> педагогический колледж»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588224" y="3861048"/>
            <a:ext cx="24482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435422"/>
                </a:solidFill>
              </a:rPr>
              <a:t>Исполнитель:</a:t>
            </a:r>
          </a:p>
          <a:p>
            <a:pPr lvl="0"/>
            <a:r>
              <a:rPr lang="ru-RU" sz="2000" dirty="0">
                <a:solidFill>
                  <a:srgbClr val="435422"/>
                </a:solidFill>
              </a:rPr>
              <a:t>Шмидт С.Ю.</a:t>
            </a:r>
          </a:p>
          <a:p>
            <a:pPr lvl="0"/>
            <a:r>
              <a:rPr lang="ru-RU" sz="2000" dirty="0">
                <a:solidFill>
                  <a:srgbClr val="435422"/>
                </a:solidFill>
              </a:rPr>
              <a:t>студентка 2А группы</a:t>
            </a:r>
          </a:p>
          <a:p>
            <a:pPr lvl="0"/>
            <a:r>
              <a:rPr lang="ru-RU" sz="2000" b="1" dirty="0">
                <a:solidFill>
                  <a:srgbClr val="435422"/>
                </a:solidFill>
              </a:rPr>
              <a:t>Руководитель:</a:t>
            </a:r>
          </a:p>
          <a:p>
            <a:pPr lvl="0"/>
            <a:r>
              <a:rPr lang="ru-RU" sz="2000" dirty="0" err="1" smtClean="0">
                <a:solidFill>
                  <a:srgbClr val="435422"/>
                </a:solidFill>
              </a:rPr>
              <a:t>Шаркова</a:t>
            </a:r>
            <a:r>
              <a:rPr lang="ru-RU" sz="2000" dirty="0" smtClean="0">
                <a:solidFill>
                  <a:srgbClr val="435422"/>
                </a:solidFill>
              </a:rPr>
              <a:t> Е.В., </a:t>
            </a:r>
          </a:p>
          <a:p>
            <a:pPr lvl="0"/>
            <a:r>
              <a:rPr lang="ru-RU" sz="2000" dirty="0" err="1" smtClean="0">
                <a:solidFill>
                  <a:srgbClr val="435422"/>
                </a:solidFill>
              </a:rPr>
              <a:t>Лотова</a:t>
            </a:r>
            <a:r>
              <a:rPr lang="ru-RU" sz="2000" dirty="0" smtClean="0">
                <a:solidFill>
                  <a:srgbClr val="435422"/>
                </a:solidFill>
              </a:rPr>
              <a:t> Г.П.,</a:t>
            </a:r>
            <a:endParaRPr lang="ru-RU" sz="2000" dirty="0">
              <a:solidFill>
                <a:srgbClr val="435422"/>
              </a:solidFill>
            </a:endParaRPr>
          </a:p>
          <a:p>
            <a:pPr lvl="0"/>
            <a:r>
              <a:rPr lang="ru-RU" sz="2000" dirty="0" smtClean="0">
                <a:solidFill>
                  <a:srgbClr val="435422"/>
                </a:solidFill>
              </a:rPr>
              <a:t>преподаватели</a:t>
            </a:r>
            <a:r>
              <a:rPr lang="ru-RU" sz="2000" dirty="0" smtClean="0">
                <a:solidFill>
                  <a:srgbClr val="435422"/>
                </a:solidFill>
              </a:rPr>
              <a:t>. </a:t>
            </a:r>
            <a:endParaRPr lang="ru-RU" sz="2000" dirty="0">
              <a:solidFill>
                <a:srgbClr val="4354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283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725" y="332656"/>
            <a:ext cx="6058123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435422"/>
                </a:solidFill>
              </a:rPr>
              <a:t>Что же </a:t>
            </a:r>
            <a:r>
              <a:rPr lang="ru-RU" b="1" dirty="0" smtClean="0">
                <a:solidFill>
                  <a:srgbClr val="435422"/>
                </a:solidFill>
              </a:rPr>
              <a:t>это такое?</a:t>
            </a:r>
            <a:endParaRPr lang="ru-RU" b="1" dirty="0">
              <a:solidFill>
                <a:srgbClr val="43542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3" y="1484784"/>
            <a:ext cx="87645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435422"/>
                </a:solidFill>
              </a:rPr>
              <a:t>Единый федеральный портал дополнительного профессионального педагогического образования (ДПО) </a:t>
            </a:r>
            <a:r>
              <a:rPr lang="ru-RU" sz="2400" dirty="0" smtClean="0">
                <a:solidFill>
                  <a:srgbClr val="435422"/>
                </a:solidFill>
              </a:rPr>
              <a:t>– федеральный реестр дополнительных профессиональных  программ педагогического образования</a:t>
            </a:r>
            <a:endParaRPr lang="ru-RU" sz="2400" dirty="0">
              <a:solidFill>
                <a:srgbClr val="435422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12976"/>
            <a:ext cx="8476537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44390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695" y="260648"/>
            <a:ext cx="6807433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435422"/>
                </a:solidFill>
              </a:rPr>
              <a:t>Для чего создан? </a:t>
            </a:r>
            <a:endParaRPr lang="ru-RU" b="1" dirty="0">
              <a:solidFill>
                <a:srgbClr val="43542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849273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b="1" dirty="0">
                <a:solidFill>
                  <a:srgbClr val="435422"/>
                </a:solidFill>
              </a:rPr>
              <a:t>Единый федеральный портал дополнительного профессионального педагогического образования создан для </a:t>
            </a:r>
            <a:r>
              <a:rPr lang="ru-RU" sz="2400" dirty="0">
                <a:solidFill>
                  <a:srgbClr val="435422"/>
                </a:solidFill>
              </a:rPr>
              <a:t>формирования единого образовательного пространства и развития цифровой образовательной среды дополнительного профессионального образования.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839" y="1827238"/>
            <a:ext cx="3953495" cy="3953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1525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1988840"/>
            <a:ext cx="3600400" cy="432048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82460" y="1916832"/>
            <a:ext cx="4320364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435422"/>
                </a:solidFill>
              </a:rPr>
              <a:t>ДПО направлено на </a:t>
            </a:r>
            <a:r>
              <a:rPr lang="ru-RU" sz="2400" dirty="0" smtClean="0">
                <a:solidFill>
                  <a:srgbClr val="435422"/>
                </a:solidFill>
              </a:rPr>
              <a:t>удовлетворение образовательных и профессиональных потребностей, профессиональное развитие человека, обеспечение соответствия его квалификации меняющимся условиям профессиональной деятельности и социальной среды.</a:t>
            </a:r>
            <a:endParaRPr lang="ru-RU" sz="2400" dirty="0">
              <a:solidFill>
                <a:srgbClr val="435422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448" y="188640"/>
            <a:ext cx="6804025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32188" y="560003"/>
            <a:ext cx="53285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435422"/>
                </a:solidFill>
                <a:ea typeface="+mj-ea"/>
                <a:cs typeface="+mj-cs"/>
              </a:rPr>
              <a:t>На что направлено?</a:t>
            </a:r>
            <a:endParaRPr lang="ru-RU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76872"/>
            <a:ext cx="3168352" cy="3771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70707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16" y="-387424"/>
            <a:ext cx="9162116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54" y="620688"/>
            <a:ext cx="8784976" cy="1265866"/>
          </a:xfrm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rgbClr val="435422"/>
                </a:solidFill>
              </a:rPr>
              <a:t>Многофункциональный портал ДПО</a:t>
            </a:r>
            <a:br>
              <a:rPr lang="ru-RU" sz="4900" b="1" dirty="0" smtClean="0">
                <a:solidFill>
                  <a:srgbClr val="435422"/>
                </a:solidFill>
              </a:rPr>
            </a:br>
            <a:endParaRPr lang="ru-RU" b="1" dirty="0">
              <a:solidFill>
                <a:srgbClr val="43542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98409"/>
            <a:ext cx="8352928" cy="4525963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435422"/>
                </a:solidFill>
              </a:rPr>
              <a:t>Решение задач по созданию современной и безопасной цифровой образовательной среды в Российской Федерации обеспечит качество и доступность образования всех уровней.</a:t>
            </a:r>
          </a:p>
          <a:p>
            <a:r>
              <a:rPr lang="ru-RU" sz="2400" dirty="0" smtClean="0">
                <a:solidFill>
                  <a:srgbClr val="435422"/>
                </a:solidFill>
              </a:rPr>
              <a:t>Развитие цифровой образовательной среды в системе дополнительного профессионального образования изменит подход к разработке                            дополнительных профессиональных                           программ с применением электронного                     обучения и дистанционных                               образовательных технологий.</a:t>
            </a:r>
            <a:endParaRPr lang="ru-RU" sz="2400" dirty="0">
              <a:solidFill>
                <a:srgbClr val="435422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064"/>
            <a:ext cx="4717322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2657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276871"/>
            <a:ext cx="4283968" cy="1328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9468544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rgbClr val="435422"/>
                </a:solidFill>
              </a:rPr>
              <a:t>Виды ДПО, обеспечивающие его непрерывность</a:t>
            </a:r>
            <a:r>
              <a:rPr lang="ru-RU" b="1" dirty="0" smtClean="0">
                <a:solidFill>
                  <a:srgbClr val="435422"/>
                </a:solidFill>
              </a:rPr>
              <a:t>:</a:t>
            </a:r>
            <a:endParaRPr lang="ru-RU" b="1" dirty="0">
              <a:solidFill>
                <a:srgbClr val="43542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8026" y="2566801"/>
            <a:ext cx="4042792" cy="7486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435422"/>
                </a:solidFill>
              </a:rPr>
              <a:t>Самообразование</a:t>
            </a:r>
            <a:endParaRPr lang="ru-RU" dirty="0">
              <a:solidFill>
                <a:srgbClr val="435422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818" y="2276871"/>
            <a:ext cx="4286250" cy="1656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076056" y="2513392"/>
            <a:ext cx="36724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>
                <a:solidFill>
                  <a:srgbClr val="435422"/>
                </a:solidFill>
              </a:rPr>
              <a:t>Обучение через систему семинаров 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81569"/>
            <a:ext cx="3888432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36220" y="4050374"/>
            <a:ext cx="31045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 smtClean="0">
                <a:solidFill>
                  <a:srgbClr val="435422"/>
                </a:solidFill>
              </a:rPr>
              <a:t>Переподготовка</a:t>
            </a:r>
            <a:endParaRPr lang="ru-RU" sz="3200" dirty="0">
              <a:solidFill>
                <a:srgbClr val="435422"/>
              </a:solidFill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110" y="3894288"/>
            <a:ext cx="3529274" cy="108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220072" y="4146323"/>
            <a:ext cx="22741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rgbClr val="435422"/>
                </a:solidFill>
              </a:rPr>
              <a:t>Стажировка</a:t>
            </a:r>
            <a:endParaRPr lang="ru-RU" dirty="0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005014"/>
            <a:ext cx="4286250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6" y="5003956"/>
            <a:ext cx="5030709" cy="1593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074723" y="5373216"/>
            <a:ext cx="39073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435422"/>
                </a:solidFill>
              </a:rPr>
              <a:t>Краткосрочное обучение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5527026"/>
            <a:ext cx="46292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435422"/>
                </a:solidFill>
              </a:rPr>
              <a:t>Самосовершенствование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7525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028"/>
            <a:ext cx="7821885" cy="1827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435422"/>
                </a:solidFill>
              </a:rPr>
              <a:t>Информация на </a:t>
            </a:r>
            <a:r>
              <a:rPr lang="ru-RU" b="1" dirty="0" smtClean="0">
                <a:solidFill>
                  <a:srgbClr val="435422"/>
                </a:solidFill>
              </a:rPr>
              <a:t>сайте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54393"/>
            <a:ext cx="505090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435422"/>
                </a:solidFill>
              </a:rPr>
              <a:t>На портале </a:t>
            </a:r>
            <a:r>
              <a:rPr lang="ru-RU" sz="2400" b="1" dirty="0" smtClean="0">
                <a:solidFill>
                  <a:srgbClr val="435422"/>
                </a:solidFill>
              </a:rPr>
              <a:t>размещена:</a:t>
            </a:r>
          </a:p>
          <a:p>
            <a:r>
              <a:rPr lang="ru-RU" sz="2400" dirty="0" smtClean="0">
                <a:solidFill>
                  <a:srgbClr val="435422"/>
                </a:solidFill>
              </a:rPr>
              <a:t> </a:t>
            </a:r>
            <a:r>
              <a:rPr lang="ru-RU" sz="2400" dirty="0">
                <a:solidFill>
                  <a:srgbClr val="435422"/>
                </a:solidFill>
              </a:rPr>
              <a:t>методическая, </a:t>
            </a:r>
            <a:endParaRPr lang="ru-RU" sz="2400" dirty="0" smtClean="0">
              <a:solidFill>
                <a:srgbClr val="435422"/>
              </a:solidFill>
            </a:endParaRPr>
          </a:p>
          <a:p>
            <a:r>
              <a:rPr lang="ru-RU" sz="2400" dirty="0">
                <a:solidFill>
                  <a:srgbClr val="435422"/>
                </a:solidFill>
              </a:rPr>
              <a:t>о</a:t>
            </a:r>
            <a:r>
              <a:rPr lang="ru-RU" sz="2400" dirty="0" smtClean="0">
                <a:solidFill>
                  <a:srgbClr val="435422"/>
                </a:solidFill>
              </a:rPr>
              <a:t>рганизационная, </a:t>
            </a:r>
          </a:p>
          <a:p>
            <a:r>
              <a:rPr lang="ru-RU" sz="2400" dirty="0" smtClean="0">
                <a:solidFill>
                  <a:srgbClr val="435422"/>
                </a:solidFill>
              </a:rPr>
              <a:t>нормативно-правовая </a:t>
            </a:r>
            <a:r>
              <a:rPr lang="ru-RU" sz="2400" dirty="0">
                <a:solidFill>
                  <a:srgbClr val="435422"/>
                </a:solidFill>
              </a:rPr>
              <a:t>информация для педагогических работников, авторов и разработчиков программ, экспертов, преподавателей, администрации образовательных организаций дополнительного профессионального образования.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24" y="1916832"/>
            <a:ext cx="4738954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8795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56895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42617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435422"/>
                </a:solidFill>
              </a:rPr>
              <a:t>Преимущества системы </a:t>
            </a:r>
            <a:r>
              <a:rPr lang="ru-RU" b="1" dirty="0" smtClean="0">
                <a:solidFill>
                  <a:srgbClr val="435422"/>
                </a:solidFill>
              </a:rPr>
              <a:t>ДПО:</a:t>
            </a:r>
            <a:r>
              <a:rPr lang="ru-RU" b="1" dirty="0">
                <a:solidFill>
                  <a:srgbClr val="435422"/>
                </a:solidFill>
              </a:rPr>
              <a:t/>
            </a:r>
            <a:br>
              <a:rPr lang="ru-RU" b="1" dirty="0">
                <a:solidFill>
                  <a:srgbClr val="435422"/>
                </a:solidFill>
              </a:rPr>
            </a:br>
            <a:endParaRPr lang="ru-RU" b="1" dirty="0">
              <a:solidFill>
                <a:srgbClr val="43542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0032" y="1662409"/>
            <a:ext cx="4032448" cy="4934943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435422"/>
                </a:solidFill>
              </a:rPr>
              <a:t>обилие </a:t>
            </a:r>
            <a:r>
              <a:rPr lang="ru-RU" sz="2400" dirty="0">
                <a:solidFill>
                  <a:srgbClr val="435422"/>
                </a:solidFill>
              </a:rPr>
              <a:t>разнообразных видов и форм обучения, среди которых всегда можно найти приемлемый вариант;</a:t>
            </a:r>
          </a:p>
          <a:p>
            <a:r>
              <a:rPr lang="ru-RU" sz="2400" dirty="0">
                <a:solidFill>
                  <a:srgbClr val="435422"/>
                </a:solidFill>
              </a:rPr>
              <a:t>учебу можно начать в любое удобное время и заниматься по индивидуальному графику;</a:t>
            </a:r>
          </a:p>
          <a:p>
            <a:r>
              <a:rPr lang="ru-RU" sz="2400" dirty="0">
                <a:solidFill>
                  <a:srgbClr val="435422"/>
                </a:solidFill>
              </a:rPr>
              <a:t>бесплатность или доступная стоимость курсов.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9"/>
          <a:stretch/>
        </p:blipFill>
        <p:spPr bwMode="auto">
          <a:xfrm>
            <a:off x="354579" y="2204864"/>
            <a:ext cx="4253426" cy="3278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54392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0"/>
            <a:ext cx="7827963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435422"/>
                </a:solidFill>
              </a:rPr>
              <a:t>Список литературы</a:t>
            </a:r>
            <a:endParaRPr lang="ru-RU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822899"/>
            <a:ext cx="878497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ru-RU" dirty="0" smtClean="0">
              <a:hlinkClick r:id="rId3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dirty="0" smtClean="0">
                <a:solidFill>
                  <a:srgbClr val="435422"/>
                </a:solidFill>
              </a:rPr>
              <a:t>Единый </a:t>
            </a:r>
            <a:r>
              <a:rPr lang="ru-RU" sz="2400" dirty="0">
                <a:solidFill>
                  <a:srgbClr val="435422"/>
                </a:solidFill>
              </a:rPr>
              <a:t>федеральный </a:t>
            </a:r>
            <a:r>
              <a:rPr lang="ru-RU" sz="2400" dirty="0" smtClean="0">
                <a:solidFill>
                  <a:srgbClr val="435422"/>
                </a:solidFill>
              </a:rPr>
              <a:t>портал дополнительного профессионального </a:t>
            </a:r>
            <a:r>
              <a:rPr lang="ru-RU" sz="2400" dirty="0">
                <a:solidFill>
                  <a:srgbClr val="435422"/>
                </a:solidFill>
              </a:rPr>
              <a:t>педагогического </a:t>
            </a:r>
            <a:r>
              <a:rPr lang="ru-RU" sz="2400" dirty="0" smtClean="0">
                <a:solidFill>
                  <a:srgbClr val="435422"/>
                </a:solidFill>
              </a:rPr>
              <a:t>образования </a:t>
            </a:r>
            <a:r>
              <a:rPr lang="en-US" sz="2400" dirty="0" smtClean="0">
                <a:solidFill>
                  <a:srgbClr val="435422"/>
                </a:solidFill>
              </a:rPr>
              <a:t>URL:</a:t>
            </a:r>
            <a:r>
              <a:rPr lang="ru-RU" sz="2400" dirty="0" smtClean="0">
                <a:solidFill>
                  <a:srgbClr val="435422"/>
                </a:solidFill>
              </a:rPr>
              <a:t> </a:t>
            </a:r>
            <a:r>
              <a:rPr lang="en-US" sz="2400" dirty="0" smtClean="0">
                <a:solidFill>
                  <a:srgbClr val="435422"/>
                </a:solidFill>
                <a:hlinkClick r:id="rId3"/>
              </a:rPr>
              <a:t>https</a:t>
            </a:r>
            <a:r>
              <a:rPr lang="en-US" sz="2400" dirty="0">
                <a:solidFill>
                  <a:srgbClr val="435422"/>
                </a:solidFill>
                <a:hlinkClick r:id="rId3"/>
              </a:rPr>
              <a:t>://</a:t>
            </a:r>
            <a:r>
              <a:rPr lang="en-US" sz="2400" dirty="0" smtClean="0">
                <a:solidFill>
                  <a:srgbClr val="435422"/>
                </a:solidFill>
                <a:hlinkClick r:id="rId3"/>
              </a:rPr>
              <a:t>dppo.apkpro.ru/about</a:t>
            </a:r>
            <a:r>
              <a:rPr lang="ru-RU" sz="2400" dirty="0" smtClean="0">
                <a:solidFill>
                  <a:srgbClr val="435422"/>
                </a:solidFill>
              </a:rPr>
              <a:t> (дата обращения 07.12.23)</a:t>
            </a:r>
            <a:endParaRPr lang="ru-RU" sz="2400" dirty="0">
              <a:solidFill>
                <a:srgbClr val="435422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rgbClr val="435422"/>
                </a:solidFill>
              </a:rPr>
              <a:t>Единый федеральный портал дополнительного профессионального педагогического </a:t>
            </a:r>
            <a:r>
              <a:rPr lang="ru-RU" sz="2400" dirty="0" smtClean="0">
                <a:solidFill>
                  <a:srgbClr val="435422"/>
                </a:solidFill>
              </a:rPr>
              <a:t>образования </a:t>
            </a:r>
            <a:r>
              <a:rPr lang="en-US" sz="2400" dirty="0" smtClean="0">
                <a:solidFill>
                  <a:srgbClr val="435422"/>
                </a:solidFill>
              </a:rPr>
              <a:t>URL</a:t>
            </a:r>
            <a:r>
              <a:rPr lang="ru-RU" sz="2400" dirty="0" smtClean="0">
                <a:solidFill>
                  <a:srgbClr val="435422"/>
                </a:solidFill>
              </a:rPr>
              <a:t>: </a:t>
            </a:r>
            <a:r>
              <a:rPr lang="en-US" sz="2400" dirty="0">
                <a:solidFill>
                  <a:srgbClr val="435422"/>
                </a:solidFill>
                <a:hlinkClick r:id="rId4"/>
              </a:rPr>
              <a:t>https://</a:t>
            </a:r>
            <a:r>
              <a:rPr lang="en-US" sz="2400" dirty="0" smtClean="0">
                <a:solidFill>
                  <a:srgbClr val="435422"/>
                </a:solidFill>
                <a:hlinkClick r:id="rId4"/>
              </a:rPr>
              <a:t>domodimc.edumsko.ru/activity/nms/education/post/1148342</a:t>
            </a:r>
            <a:r>
              <a:rPr lang="ru-RU" sz="2400" dirty="0">
                <a:solidFill>
                  <a:srgbClr val="435422"/>
                </a:solidFill>
              </a:rPr>
              <a:t> (дата обращения 07.12.23)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 err="1">
                <a:solidFill>
                  <a:srgbClr val="435422"/>
                </a:solidFill>
              </a:rPr>
              <a:t>Минпросвещения</a:t>
            </a:r>
            <a:r>
              <a:rPr lang="ru-RU" sz="2400" dirty="0">
                <a:solidFill>
                  <a:srgbClr val="435422"/>
                </a:solidFill>
              </a:rPr>
              <a:t> </a:t>
            </a:r>
            <a:r>
              <a:rPr lang="ru-RU" sz="2400" dirty="0" smtClean="0">
                <a:solidFill>
                  <a:srgbClr val="435422"/>
                </a:solidFill>
              </a:rPr>
              <a:t>России </a:t>
            </a:r>
            <a:r>
              <a:rPr lang="en-US" sz="2400" dirty="0">
                <a:solidFill>
                  <a:srgbClr val="435422"/>
                </a:solidFill>
              </a:rPr>
              <a:t>URL: </a:t>
            </a:r>
            <a:r>
              <a:rPr lang="en-US" sz="2400" dirty="0">
                <a:solidFill>
                  <a:srgbClr val="435422"/>
                </a:solidFill>
                <a:hlinkClick r:id="rId5"/>
              </a:rPr>
              <a:t>https://edu.gov.ru/press/2067/edinyy-federalnyy-portal-cifrovaya-obrazovatelnaya-sreda-dpo-pomozhet-uchitelyam-vybrat-puti-professionalnogo-razvitiya/?</a:t>
            </a:r>
            <a:r>
              <a:rPr lang="en-US" sz="2400" dirty="0" smtClean="0">
                <a:solidFill>
                  <a:srgbClr val="435422"/>
                </a:solidFill>
                <a:hlinkClick r:id="rId5"/>
              </a:rPr>
              <a:t>ysclid=lpv1ooqx5x855817152</a:t>
            </a:r>
            <a:r>
              <a:rPr lang="ru-RU" sz="2400" dirty="0">
                <a:solidFill>
                  <a:srgbClr val="435422"/>
                </a:solidFill>
              </a:rPr>
              <a:t> (дата обращения 07.12.23)</a:t>
            </a:r>
          </a:p>
          <a:p>
            <a:pPr marL="342900" indent="-342900">
              <a:buFont typeface="+mj-lt"/>
              <a:buAutoNum type="arabicPeriod"/>
            </a:pPr>
            <a:endParaRPr lang="ru-RU" sz="2400" dirty="0">
              <a:solidFill>
                <a:srgbClr val="4354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026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484784"/>
            <a:ext cx="8784976" cy="259228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435422"/>
                </a:solidFill>
              </a:rPr>
              <a:t>Единый федеральный портал дополнительного профессионального педагогического образования</a:t>
            </a:r>
            <a:endParaRPr lang="ru-RU" b="1" dirty="0">
              <a:solidFill>
                <a:srgbClr val="43542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6237312"/>
            <a:ext cx="3270593" cy="43204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435422"/>
                </a:solidFill>
              </a:rPr>
              <a:t>Камышлов, 2023</a:t>
            </a:r>
            <a:endParaRPr lang="ru-RU" sz="2000" dirty="0">
              <a:solidFill>
                <a:srgbClr val="43542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15" y="116632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kern="0" dirty="0">
                <a:solidFill>
                  <a:srgbClr val="435422"/>
                </a:solidFill>
              </a:rPr>
              <a:t>Министерство образования и молодёжной политики Свердловской области</a:t>
            </a:r>
            <a:br>
              <a:rPr lang="ru-RU" sz="2000" kern="0" dirty="0">
                <a:solidFill>
                  <a:srgbClr val="435422"/>
                </a:solidFill>
              </a:rPr>
            </a:br>
            <a:r>
              <a:rPr lang="ru-RU" sz="2000" kern="0" dirty="0">
                <a:solidFill>
                  <a:srgbClr val="435422"/>
                </a:solidFill>
              </a:rPr>
              <a:t>Государственное автономное профессиональное образовательное учреждение Свердловской области «</a:t>
            </a:r>
            <a:r>
              <a:rPr lang="ru-RU" sz="2000" kern="0" dirty="0" err="1">
                <a:solidFill>
                  <a:srgbClr val="435422"/>
                </a:solidFill>
              </a:rPr>
              <a:t>Камышловский</a:t>
            </a:r>
            <a:r>
              <a:rPr lang="ru-RU" sz="2000" kern="0" dirty="0">
                <a:solidFill>
                  <a:srgbClr val="435422"/>
                </a:solidFill>
              </a:rPr>
              <a:t> педагогический колледж»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588224" y="3861048"/>
            <a:ext cx="24482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435422"/>
                </a:solidFill>
              </a:rPr>
              <a:t>Исполнитель:</a:t>
            </a:r>
          </a:p>
          <a:p>
            <a:r>
              <a:rPr lang="ru-RU" sz="2000" dirty="0">
                <a:solidFill>
                  <a:srgbClr val="435422"/>
                </a:solidFill>
              </a:rPr>
              <a:t>Шмидт С.Ю.</a:t>
            </a:r>
          </a:p>
          <a:p>
            <a:r>
              <a:rPr lang="ru-RU" sz="2000" dirty="0">
                <a:solidFill>
                  <a:srgbClr val="435422"/>
                </a:solidFill>
              </a:rPr>
              <a:t>студентка 2А группы</a:t>
            </a:r>
          </a:p>
          <a:p>
            <a:r>
              <a:rPr lang="ru-RU" sz="2000" b="1" dirty="0">
                <a:solidFill>
                  <a:srgbClr val="435422"/>
                </a:solidFill>
              </a:rPr>
              <a:t>Руководитель:</a:t>
            </a:r>
          </a:p>
          <a:p>
            <a:r>
              <a:rPr lang="ru-RU" sz="2000" dirty="0" err="1" smtClean="0">
                <a:solidFill>
                  <a:srgbClr val="435422"/>
                </a:solidFill>
              </a:rPr>
              <a:t>Шаркова</a:t>
            </a:r>
            <a:r>
              <a:rPr lang="ru-RU" sz="2000" dirty="0" smtClean="0">
                <a:solidFill>
                  <a:srgbClr val="435422"/>
                </a:solidFill>
              </a:rPr>
              <a:t> Е.В., </a:t>
            </a:r>
          </a:p>
          <a:p>
            <a:r>
              <a:rPr lang="ru-RU" sz="2000" dirty="0" err="1" smtClean="0">
                <a:solidFill>
                  <a:srgbClr val="435422"/>
                </a:solidFill>
              </a:rPr>
              <a:t>Лотова</a:t>
            </a:r>
            <a:r>
              <a:rPr lang="ru-RU" sz="2000" dirty="0" smtClean="0">
                <a:solidFill>
                  <a:srgbClr val="435422"/>
                </a:solidFill>
              </a:rPr>
              <a:t> Г.П.,</a:t>
            </a:r>
            <a:endParaRPr lang="ru-RU" sz="2000" dirty="0">
              <a:solidFill>
                <a:srgbClr val="435422"/>
              </a:solidFill>
            </a:endParaRPr>
          </a:p>
          <a:p>
            <a:r>
              <a:rPr lang="ru-RU" sz="2000" dirty="0" smtClean="0">
                <a:solidFill>
                  <a:srgbClr val="435422"/>
                </a:solidFill>
              </a:rPr>
              <a:t>преподавали. </a:t>
            </a:r>
            <a:endParaRPr lang="ru-RU" sz="2000" dirty="0">
              <a:solidFill>
                <a:srgbClr val="4354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380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337</Words>
  <Application>Microsoft Office PowerPoint</Application>
  <PresentationFormat>Экран (4:3)</PresentationFormat>
  <Paragraphs>51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Единый федеральный портал дополнительного профессионального педагогического образования</vt:lpstr>
      <vt:lpstr>Что же это такое?</vt:lpstr>
      <vt:lpstr>Для чего создан? </vt:lpstr>
      <vt:lpstr>Презентация PowerPoint</vt:lpstr>
      <vt:lpstr>Многофункциональный портал ДПО </vt:lpstr>
      <vt:lpstr>Виды ДПО, обеспечивающие его непрерывность:</vt:lpstr>
      <vt:lpstr>Информация на сайте</vt:lpstr>
      <vt:lpstr>Преимущества системы ДПО: </vt:lpstr>
      <vt:lpstr>Список литературы</vt:lpstr>
      <vt:lpstr>Единый федеральный портал дополнительного профессионального педагогического образования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Единый федеральный портал дополнительного профессионального педагогического образования</dc:title>
  <dc:creator>1</dc:creator>
  <cp:lastModifiedBy>1</cp:lastModifiedBy>
  <cp:revision>16</cp:revision>
  <dcterms:created xsi:type="dcterms:W3CDTF">2023-12-07T10:03:44Z</dcterms:created>
  <dcterms:modified xsi:type="dcterms:W3CDTF">2023-12-07T16:09:11Z</dcterms:modified>
</cp:coreProperties>
</file>